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1870" r:id="rId2"/>
    <p:sldId id="263" r:id="rId3"/>
    <p:sldId id="264" r:id="rId4"/>
    <p:sldId id="265" r:id="rId5"/>
    <p:sldId id="261" r:id="rId6"/>
    <p:sldId id="271" r:id="rId7"/>
    <p:sldId id="267" r:id="rId8"/>
    <p:sldId id="268" r:id="rId9"/>
    <p:sldId id="258" r:id="rId10"/>
    <p:sldId id="259" r:id="rId11"/>
    <p:sldId id="260" r:id="rId12"/>
    <p:sldId id="269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5F2"/>
    <a:srgbClr val="C7C4C4"/>
    <a:srgbClr val="F2F2F2"/>
    <a:srgbClr val="54A0F4"/>
    <a:srgbClr val="78808D"/>
    <a:srgbClr val="6BADF6"/>
    <a:srgbClr val="95C5F9"/>
    <a:srgbClr val="88BDF8"/>
    <a:srgbClr val="75B3F7"/>
    <a:srgbClr val="7FB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5" autoAdjust="0"/>
    <p:restoredTop sz="87627" autoAdjust="0"/>
  </p:normalViewPr>
  <p:slideViewPr>
    <p:cSldViewPr snapToGrid="0">
      <p:cViewPr varScale="1">
        <p:scale>
          <a:sx n="99" d="100"/>
          <a:sy n="99" d="100"/>
        </p:scale>
        <p:origin x="1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BF6B5-4C77-4B98-ADFA-631C2F87E106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C202C-4D3F-487B-B6A4-EEDA207D3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6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imaeil.com/page/view/201806141323152856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C202C-4D3F-487B-B6A4-EEDA207D30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4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hlinkClick r:id="rId3"/>
              </a:rPr>
              <a:t>유명세를 거부하는 혐핫신드롬</a:t>
            </a:r>
            <a:r>
              <a:rPr lang="en-US" altLang="ko-KR">
                <a:hlinkClick r:id="rId3"/>
              </a:rPr>
              <a:t>, </a:t>
            </a:r>
            <a:r>
              <a:rPr lang="ko-KR" altLang="en-US">
                <a:hlinkClick r:id="rId3"/>
              </a:rPr>
              <a:t>무슨 일일까</a:t>
            </a:r>
            <a:r>
              <a:rPr lang="en-US" altLang="ko-KR">
                <a:hlinkClick r:id="rId3"/>
              </a:rPr>
              <a:t>? - </a:t>
            </a:r>
            <a:r>
              <a:rPr lang="ko-KR" altLang="en-US">
                <a:hlinkClick r:id="rId3"/>
              </a:rPr>
              <a:t>매일신문 </a:t>
            </a:r>
            <a:r>
              <a:rPr lang="en-US" altLang="ko-KR">
                <a:hlinkClick r:id="rId3"/>
              </a:rPr>
              <a:t>(imaeil.com)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왜 사람들은 인스타 이미지를 통해서 음식점을 확인하고</a:t>
            </a:r>
            <a:r>
              <a:rPr lang="en-US" altLang="ko-KR" sz="1200"/>
              <a:t>, </a:t>
            </a:r>
            <a:r>
              <a:rPr lang="ko-KR" altLang="en-US" sz="1200"/>
              <a:t>유명하지 않지만 맛있어보이는 집을 찾아가려고 하는건가</a:t>
            </a:r>
            <a:r>
              <a:rPr lang="en-US" altLang="ko-KR" sz="1200"/>
              <a:t>?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5C0D9-2756-4A7E-97BA-1B69C98A8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11711708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9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7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0202523" y="147637"/>
            <a:ext cx="1751636" cy="721420"/>
            <a:chOff x="10202523" y="223837"/>
            <a:chExt cx="1751636" cy="721420"/>
          </a:xfrm>
        </p:grpSpPr>
        <p:sp>
          <p:nvSpPr>
            <p:cNvPr id="14" name="자유형 13"/>
            <p:cNvSpPr/>
            <p:nvPr/>
          </p:nvSpPr>
          <p:spPr>
            <a:xfrm>
              <a:off x="10758487" y="223837"/>
              <a:ext cx="1193366" cy="720436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844654" y="226216"/>
              <a:ext cx="1109505" cy="715363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049137" y="224821"/>
              <a:ext cx="900866" cy="398468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592044" y="224821"/>
              <a:ext cx="1357078" cy="720436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202523" y="224821"/>
              <a:ext cx="1747003" cy="720436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0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ECFA0D-6D54-4E02-B8FA-B55C17FD58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522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2" r:id="rId14"/>
    <p:sldLayoutId id="214748367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oleObject" Target="../embeddings/oleObject4.bin"/><Relationship Id="rId3" Type="http://schemas.openxmlformats.org/officeDocument/2006/relationships/image" Target="../media/image34.jpeg"/><Relationship Id="rId7" Type="http://schemas.openxmlformats.org/officeDocument/2006/relationships/image" Target="../media/image38.jpg"/><Relationship Id="rId12" Type="http://schemas.openxmlformats.org/officeDocument/2006/relationships/oleObject" Target="../embeddings/oleObject3.bin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36.jpg"/><Relationship Id="rId10" Type="http://schemas.openxmlformats.org/officeDocument/2006/relationships/image" Target="../media/image40.wmf"/><Relationship Id="rId4" Type="http://schemas.openxmlformats.org/officeDocument/2006/relationships/image" Target="../media/image35.jpeg"/><Relationship Id="rId9" Type="http://schemas.openxmlformats.org/officeDocument/2006/relationships/oleObject" Target="../embeddings/oleObject1.bin"/><Relationship Id="rId1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6848A-C058-41FE-B2FB-EC049F0F875A}"/>
              </a:ext>
            </a:extLst>
          </p:cNvPr>
          <p:cNvSpPr/>
          <p:nvPr/>
        </p:nvSpPr>
        <p:spPr>
          <a:xfrm>
            <a:off x="1541901" y="1771873"/>
            <a:ext cx="9108199" cy="706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3992" spc="-136" dirty="0" err="1">
                <a:solidFill>
                  <a:srgbClr val="485866"/>
                </a:solidFill>
                <a:ea typeface="나눔스퀘어 ExtraBold" panose="020B0600000101010101" pitchFamily="50" charset="-127"/>
              </a:rPr>
              <a:t>포스코그룹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AI 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활용 전문가 양성과정 </a:t>
            </a:r>
            <a:r>
              <a:rPr kumimoji="1" lang="en-US" altLang="ko-KR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7</a:t>
            </a:r>
            <a:r>
              <a:rPr kumimoji="1" lang="ko-KR" altLang="en-US" sz="3992" spc="-136" dirty="0">
                <a:solidFill>
                  <a:srgbClr val="485866"/>
                </a:solidFill>
                <a:ea typeface="나눔스퀘어 ExtraBold" panose="020B0600000101010101" pitchFamily="50" charset="-127"/>
              </a:rPr>
              <a:t>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B2E3D7-8141-410A-BBAB-21A6D0A1F036}"/>
              </a:ext>
            </a:extLst>
          </p:cNvPr>
          <p:cNvSpPr/>
          <p:nvPr/>
        </p:nvSpPr>
        <p:spPr>
          <a:xfrm>
            <a:off x="3937703" y="3210953"/>
            <a:ext cx="4245073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16"/>
              </a:spcAft>
            </a:pPr>
            <a:r>
              <a:rPr kumimoji="1" lang="ko-KR" altLang="en-US" sz="3266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팀프로젝트 결과 발표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5B94E3-6D8C-482C-A92A-F378BB48714D}"/>
              </a:ext>
            </a:extLst>
          </p:cNvPr>
          <p:cNvSpPr/>
          <p:nvPr/>
        </p:nvSpPr>
        <p:spPr>
          <a:xfrm>
            <a:off x="4345421" y="4091863"/>
            <a:ext cx="3615092" cy="826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팀원 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강태훈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문현우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박영서</a:t>
            </a:r>
            <a:r>
              <a:rPr kumimoji="1" lang="en-US" altLang="ko-KR" sz="12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2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임한준</a:t>
            </a:r>
            <a:endParaRPr kumimoji="1" lang="ko-KR" altLang="en-US" sz="12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D877B2-49CE-4AB9-B174-58848416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37" y="5801103"/>
            <a:ext cx="1889037" cy="626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94250C-D66F-489A-95E4-4C886C2BC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56" y="6045811"/>
            <a:ext cx="2144965" cy="3980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F8EDC-1FF4-4985-9278-EDABC277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86" y="5921692"/>
            <a:ext cx="1683527" cy="568138"/>
          </a:xfrm>
          <a:prstGeom prst="rect">
            <a:avLst/>
          </a:prstGeom>
        </p:spPr>
      </p:pic>
      <p:pic>
        <p:nvPicPr>
          <p:cNvPr id="13" name="Picture 2" descr="dc0c1f8666db47b9a77f44526fb298c9@raonwiz">
            <a:extLst>
              <a:ext uri="{FF2B5EF4-FFF2-40B4-BE49-F238E27FC236}">
                <a16:creationId xmlns:a16="http://schemas.microsoft.com/office/drawing/2014/main" id="{356D9F08-138D-4F67-AD2D-4FE96C4F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44" y="5879047"/>
            <a:ext cx="1889037" cy="59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BCDA3A-61AE-4FAF-A56B-427A4BE83CB2}"/>
              </a:ext>
            </a:extLst>
          </p:cNvPr>
          <p:cNvSpPr/>
          <p:nvPr/>
        </p:nvSpPr>
        <p:spPr>
          <a:xfrm>
            <a:off x="3716887" y="2650716"/>
            <a:ext cx="4881797" cy="212674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23000">
                <a:schemeClr val="tx2">
                  <a:lumMod val="75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6060" tIns="0" rIns="286060" bIns="0" rtlCol="0" anchor="ctr"/>
          <a:lstStyle/>
          <a:p>
            <a:pPr lvl="0" algn="dist"/>
            <a:r>
              <a:rPr lang="en-US" altLang="ko-KR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ko-KR" altLang="en-US" sz="1089" spc="-6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전이학습을 통한 음식 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95755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04726" y="3462702"/>
            <a:ext cx="2671948" cy="484950"/>
          </a:xfrm>
          <a:prstGeom prst="round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Ensemble</a:t>
            </a:r>
            <a:endParaRPr lang="ko-KR" altLang="en-US" b="1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68322" y="1256427"/>
            <a:ext cx="4448778" cy="48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78808D"/>
                </a:solidFill>
              </a:rPr>
              <a:t>17 Class Image Dataset </a:t>
            </a:r>
            <a:r>
              <a:rPr lang="ko-KR" altLang="en-US" sz="2400" b="1">
                <a:solidFill>
                  <a:srgbClr val="78808D"/>
                </a:solidFill>
              </a:rPr>
              <a:t>학습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4726" y="2076083"/>
            <a:ext cx="2671948" cy="4849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Transfer Learning</a:t>
            </a:r>
            <a:endParaRPr lang="ko-KR" altLang="en-US" b="1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256737" y="2053202"/>
            <a:ext cx="1208545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Xception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029603" y="2053202"/>
            <a:ext cx="1762373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EfficientNetV2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930043" y="2053202"/>
            <a:ext cx="232342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InceptionResNetV2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237750" y="2053202"/>
            <a:ext cx="1584558" cy="50783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VGG16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cxnSp>
        <p:nvCxnSpPr>
          <p:cNvPr id="11" name="직선 연결선 10"/>
          <p:cNvCxnSpPr>
            <a:endCxn id="62" idx="0"/>
          </p:cNvCxnSpPr>
          <p:nvPr/>
        </p:nvCxnSpPr>
        <p:spPr>
          <a:xfrm flipH="1">
            <a:off x="4910790" y="1769423"/>
            <a:ext cx="2577024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61" idx="0"/>
          </p:cNvCxnSpPr>
          <p:nvPr/>
        </p:nvCxnSpPr>
        <p:spPr>
          <a:xfrm flipH="1">
            <a:off x="6861010" y="1769423"/>
            <a:ext cx="614929" cy="28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3" idx="0"/>
          </p:cNvCxnSpPr>
          <p:nvPr/>
        </p:nvCxnSpPr>
        <p:spPr>
          <a:xfrm flipH="1" flipV="1">
            <a:off x="7488639" y="1765300"/>
            <a:ext cx="1603118" cy="2879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4" idx="0"/>
          </p:cNvCxnSpPr>
          <p:nvPr/>
        </p:nvCxnSpPr>
        <p:spPr>
          <a:xfrm flipH="1" flipV="1">
            <a:off x="7506419" y="1767840"/>
            <a:ext cx="3523610" cy="28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301549" y="3415212"/>
            <a:ext cx="6456938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rgbClr val="54A0F4"/>
                </a:solidFill>
              </a:rPr>
              <a:t>Ensemble Classification : Weighted Vote</a:t>
            </a:r>
            <a:endParaRPr lang="ko-KR" altLang="en-US" sz="1200" dirty="0">
              <a:solidFill>
                <a:srgbClr val="54A0F4"/>
              </a:solidFill>
            </a:endParaRPr>
          </a:p>
        </p:txBody>
      </p:sp>
      <p:cxnSp>
        <p:nvCxnSpPr>
          <p:cNvPr id="78" name="직선 연결선 77"/>
          <p:cNvCxnSpPr>
            <a:stCxn id="39" idx="2"/>
          </p:cNvCxnSpPr>
          <p:nvPr/>
        </p:nvCxnSpPr>
        <p:spPr>
          <a:xfrm>
            <a:off x="1940700" y="2561033"/>
            <a:ext cx="0" cy="901669"/>
          </a:xfrm>
          <a:prstGeom prst="line">
            <a:avLst/>
          </a:prstGeom>
          <a:ln w="28575">
            <a:solidFill>
              <a:schemeClr val="bg1">
                <a:lumMod val="50000"/>
                <a:alpha val="3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558754" y="4851792"/>
            <a:ext cx="989412" cy="4542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78808D"/>
                </a:solidFill>
              </a:rPr>
              <a:t>Osteria</a:t>
            </a:r>
            <a:endParaRPr lang="ko-KR" altLang="en-US" sz="1050" dirty="0">
              <a:solidFill>
                <a:srgbClr val="78808D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2109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Softmax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205979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1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4682406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2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144535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3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4908806" y="5592020"/>
            <a:ext cx="989412" cy="37388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Model 4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18517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4658220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121104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7188327" y="5571213"/>
            <a:ext cx="1219561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Acc Weight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8" name="오른쪽 대괄호 117"/>
          <p:cNvSpPr/>
          <p:nvPr/>
        </p:nvSpPr>
        <p:spPr>
          <a:xfrm>
            <a:off x="8470100" y="4366248"/>
            <a:ext cx="245728" cy="1450031"/>
          </a:xfrm>
          <a:prstGeom prst="rightBracket">
            <a:avLst>
              <a:gd name="adj" fmla="val 39343"/>
            </a:avLst>
          </a:prstGeom>
          <a:ln w="28575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8730287" y="5099515"/>
            <a:ext cx="242999" cy="0"/>
          </a:xfrm>
          <a:prstGeom prst="straightConnector1">
            <a:avLst/>
          </a:prstGeom>
          <a:ln>
            <a:solidFill>
              <a:srgbClr val="788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8932634" y="4864649"/>
            <a:ext cx="1353175" cy="41549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Argmax(Sum)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5784264" y="4417950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63" y="4452763"/>
            <a:ext cx="1008386" cy="1260482"/>
          </a:xfrm>
          <a:prstGeom prst="rect">
            <a:avLst/>
          </a:prstGeom>
          <a:ln>
            <a:solidFill>
              <a:srgbClr val="78808D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3145416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Input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2" name="이등변 삼각형 141"/>
          <p:cNvSpPr/>
          <p:nvPr/>
        </p:nvSpPr>
        <p:spPr>
          <a:xfrm rot="5400000">
            <a:off x="4436052" y="4985492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090135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4568539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024603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849611" y="5485608"/>
            <a:ext cx="401027" cy="57496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10383043" y="5946905"/>
            <a:ext cx="1353175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Output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6473935" y="5946904"/>
            <a:ext cx="2112166" cy="41402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bg1">
                    <a:lumMod val="65000"/>
                  </a:schemeClr>
                </a:solidFill>
              </a:rPr>
              <a:t>Ensemble Model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186105" y="4128590"/>
            <a:ext cx="1279764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824915" y="4128590"/>
            <a:ext cx="5410206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이등변 삼각형 154"/>
          <p:cNvSpPr/>
          <p:nvPr/>
        </p:nvSpPr>
        <p:spPr>
          <a:xfrm rot="5400000">
            <a:off x="10193544" y="4985493"/>
            <a:ext cx="441644" cy="211545"/>
          </a:xfrm>
          <a:prstGeom prst="triangl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0542923" y="4128590"/>
            <a:ext cx="1016630" cy="1890236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5784264" y="48836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5784264" y="5353599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5784264" y="5808668"/>
            <a:ext cx="25290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529622"/>
            <a:ext cx="58468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Fine Tuning : </a:t>
            </a:r>
            <a:r>
              <a:rPr lang="ko-KR" altLang="en-US" sz="1400">
                <a:solidFill>
                  <a:srgbClr val="44546A"/>
                </a:solidFill>
              </a:rPr>
              <a:t>전체 </a:t>
            </a:r>
            <a:r>
              <a:rPr lang="en-US" altLang="ko-KR" sz="1400">
                <a:solidFill>
                  <a:srgbClr val="44546A"/>
                </a:solidFill>
              </a:rPr>
              <a:t>Weight Update, Class</a:t>
            </a:r>
            <a:r>
              <a:rPr lang="ko-KR" altLang="en-US" sz="1400">
                <a:solidFill>
                  <a:srgbClr val="44546A"/>
                </a:solidFill>
              </a:rPr>
              <a:t>에 맞춰 </a:t>
            </a:r>
            <a:r>
              <a:rPr lang="en-US" altLang="ko-KR" sz="1400">
                <a:solidFill>
                  <a:srgbClr val="44546A"/>
                </a:solidFill>
              </a:rPr>
              <a:t>FC Layer </a:t>
            </a:r>
            <a:r>
              <a:rPr lang="ko-KR" altLang="en-US" sz="1400">
                <a:solidFill>
                  <a:srgbClr val="44546A"/>
                </a:solidFill>
              </a:rPr>
              <a:t>수정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 rot="18900000">
            <a:off x="4218941" y="269166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4361669" y="2858913"/>
            <a:ext cx="63403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44546A"/>
                </a:solidFill>
              </a:rPr>
              <a:t>각 모델의 마지막 </a:t>
            </a:r>
            <a:r>
              <a:rPr lang="en-US" altLang="ko-KR" sz="1400">
                <a:solidFill>
                  <a:srgbClr val="44546A"/>
                </a:solidFill>
              </a:rPr>
              <a:t>Layer</a:t>
            </a:r>
            <a:r>
              <a:rPr lang="ko-KR" altLang="en-US" sz="1400">
                <a:solidFill>
                  <a:srgbClr val="44546A"/>
                </a:solidFill>
              </a:rPr>
              <a:t>에 </a:t>
            </a:r>
            <a:r>
              <a:rPr lang="en-US" altLang="ko-KR" sz="1400">
                <a:solidFill>
                  <a:srgbClr val="44546A"/>
                </a:solidFill>
              </a:rPr>
              <a:t>Softmax</a:t>
            </a:r>
            <a:r>
              <a:rPr lang="ko-KR" altLang="en-US" sz="1400">
                <a:solidFill>
                  <a:srgbClr val="44546A"/>
                </a:solidFill>
              </a:rPr>
              <a:t>를 사용 → </a:t>
            </a:r>
            <a:r>
              <a:rPr lang="en-US" altLang="ko-KR" sz="1400">
                <a:solidFill>
                  <a:srgbClr val="44546A"/>
                </a:solidFill>
              </a:rPr>
              <a:t>Voting</a:t>
            </a:r>
            <a:r>
              <a:rPr lang="ko-KR" altLang="en-US" sz="1400">
                <a:solidFill>
                  <a:srgbClr val="44546A"/>
                </a:solidFill>
              </a:rPr>
              <a:t>을 위한 확률 평준화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 rot="18900000">
            <a:off x="4218941" y="30209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Ensemble 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1218067" y="5630328"/>
            <a:ext cx="3343494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Hard voting</a:t>
            </a:r>
            <a:r>
              <a:rPr lang="ko-KR" altLang="en-US"/>
              <a:t>에 대한 개념은 뭘까요</a:t>
            </a:r>
            <a:r>
              <a:rPr lang="en-US" altLang="ko-KR"/>
              <a:t>?(</a:t>
            </a:r>
            <a:r>
              <a:rPr lang="ko-KR" altLang="en-US"/>
              <a:t>추가설명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0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4976" y="996307"/>
            <a:ext cx="4867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54A0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</a:p>
        </p:txBody>
      </p:sp>
      <p:sp>
        <p:nvSpPr>
          <p:cNvPr id="43" name="타원 42"/>
          <p:cNvSpPr/>
          <p:nvPr/>
        </p:nvSpPr>
        <p:spPr>
          <a:xfrm>
            <a:off x="434108" y="108314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36323" y="1607206"/>
            <a:ext cx="0" cy="2687757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1" y="1711161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EffNetV2M</a:t>
            </a:r>
          </a:p>
        </p:txBody>
      </p:sp>
      <p:sp>
        <p:nvSpPr>
          <p:cNvPr id="55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60" y="2371627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Inception-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ResNetV2</a:t>
            </a:r>
          </a:p>
        </p:txBody>
      </p: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049192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VGG16</a:t>
            </a:r>
          </a:p>
        </p:txBody>
      </p:sp>
      <p:sp>
        <p:nvSpPr>
          <p:cNvPr id="57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897459" y="3706834"/>
            <a:ext cx="1253521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Xception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85" y="2304120"/>
            <a:ext cx="1115578" cy="11155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157419" y="3571219"/>
            <a:ext cx="126630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Test Accuracy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91.74%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57A2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3278" y="1628112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88.88%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83278" y="2272451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82.42%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83277" y="2963746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77.24%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19486" y="3609007"/>
            <a:ext cx="625492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86.04%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꺾인 연결선 21"/>
          <p:cNvCxnSpPr>
            <a:stCxn id="54" idx="3"/>
            <a:endCxn id="15" idx="1"/>
          </p:cNvCxnSpPr>
          <p:nvPr/>
        </p:nvCxnSpPr>
        <p:spPr>
          <a:xfrm>
            <a:off x="2150982" y="1904964"/>
            <a:ext cx="1925180" cy="956945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5" idx="3"/>
            <a:endCxn id="15" idx="1"/>
          </p:cNvCxnSpPr>
          <p:nvPr/>
        </p:nvCxnSpPr>
        <p:spPr>
          <a:xfrm>
            <a:off x="2150981" y="2565430"/>
            <a:ext cx="1925181" cy="296479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6" idx="3"/>
            <a:endCxn id="15" idx="1"/>
          </p:cNvCxnSpPr>
          <p:nvPr/>
        </p:nvCxnSpPr>
        <p:spPr>
          <a:xfrm flipV="1">
            <a:off x="2150980" y="2861909"/>
            <a:ext cx="1925182" cy="381086"/>
          </a:xfrm>
          <a:prstGeom prst="bentConnector3">
            <a:avLst>
              <a:gd name="adj1" fmla="val 621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7" idx="3"/>
            <a:endCxn id="15" idx="1"/>
          </p:cNvCxnSpPr>
          <p:nvPr/>
        </p:nvCxnSpPr>
        <p:spPr>
          <a:xfrm flipV="1">
            <a:off x="2150980" y="2861909"/>
            <a:ext cx="1925182" cy="1038728"/>
          </a:xfrm>
          <a:prstGeom prst="bentConnector3">
            <a:avLst>
              <a:gd name="adj1" fmla="val 6187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991315" y="1813265"/>
            <a:ext cx="159851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Ensemble model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7873042" y="1222532"/>
            <a:ext cx="2126367" cy="415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False Prediction Case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55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4" y="1873949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550" y="1866105"/>
            <a:ext cx="876340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0" y="3155672"/>
            <a:ext cx="850692" cy="85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56" y="3160913"/>
            <a:ext cx="876340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05191" y="1869936"/>
            <a:ext cx="854705" cy="85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41" y="3179488"/>
            <a:ext cx="854705" cy="83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14905" y="3164628"/>
            <a:ext cx="835016" cy="87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직사각형 108"/>
          <p:cNvSpPr/>
          <p:nvPr/>
        </p:nvSpPr>
        <p:spPr>
          <a:xfrm>
            <a:off x="6513093" y="2744941"/>
            <a:ext cx="224933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근접 사진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배경 알 수 없음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6741429" y="4075215"/>
            <a:ext cx="1903085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대비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배경의 비중이 높음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9430044" y="2741069"/>
            <a:ext cx="1774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음식이 아닌 물체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9135365" y="4054659"/>
            <a:ext cx="23642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적절한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보이나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5 epoch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학습하여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횟수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8107" y="5375685"/>
            <a:ext cx="4770255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어떻게 하면 더 개선할 수 있을지</a:t>
            </a:r>
            <a:r>
              <a:rPr lang="en-US" altLang="ko-KR"/>
              <a:t>?</a:t>
            </a:r>
          </a:p>
          <a:p>
            <a:pPr algn="ctr"/>
            <a:r>
              <a:rPr lang="en-US" altLang="ko-KR"/>
              <a:t>(</a:t>
            </a:r>
            <a:r>
              <a:rPr lang="ko-KR" altLang="en-US"/>
              <a:t>모델자체에서의 성능개선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40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3557" y="1359874"/>
            <a:ext cx="3972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활용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및 모델 성능 향상에 대한 고찰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54A0F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62689" y="1452150"/>
            <a:ext cx="288000" cy="288000"/>
          </a:xfrm>
          <a:prstGeom prst="ellipse">
            <a:avLst/>
          </a:prstGeom>
          <a:solidFill>
            <a:srgbClr val="3B85F2"/>
          </a:solidFill>
          <a:ln>
            <a:noFill/>
          </a:ln>
          <a:effectLst>
            <a:outerShdw dist="127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1075" y="1740960"/>
            <a:ext cx="11413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모델의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수는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17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개로 실현 가능성만 확인하였으며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음식 사진을 통한 식당 검색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실제 활용을 위해서는 더 많은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검색한 음식 사진이 모델이 학습한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중에 없을 경우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분류할 수 있는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학습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여러 종류의 불특정 음식 사진들을 모아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unseen class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 후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구현해보았으나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전체적인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하락 ⇒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Metric Learning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추가 검토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프로젝트에서는 빠른 학습을 </a:t>
            </a:r>
            <a:r>
              <a:rPr kumimoji="0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위해</a:t>
            </a:r>
            <a:r>
              <a:rPr kumimoji="0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Parameter </a:t>
            </a:r>
            <a:r>
              <a:rPr kumimoji="0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수가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적은 모델을 활용했으나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성능이 월등한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57A2F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 모델 활용 시 정확도 향상</a:t>
            </a:r>
            <a:r>
              <a:rPr kumimoji="0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기대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CoCa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Accuracy 91%, parameter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2100M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Model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soups(Top1 Accuracy 90.98%, parameter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2440M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*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프로젝트 활용 모델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EfficientNetV2M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Accuracy 86.1%, parameter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53M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InceptionResNetV2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(Top1 Accuracy 80.1%, parameter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55.8M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07" y="5375685"/>
            <a:ext cx="4770255" cy="999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모델 </a:t>
            </a:r>
            <a:r>
              <a:rPr lang="en-US" altLang="ko-KR"/>
              <a:t>vs </a:t>
            </a:r>
            <a:r>
              <a:rPr lang="ko-KR" altLang="en-US"/>
              <a:t>타회사의 비슷한 비즈니스 모델</a:t>
            </a:r>
            <a:endParaRPr lang="en-US" altLang="ko-KR"/>
          </a:p>
          <a:p>
            <a:pPr algn="ctr"/>
            <a:r>
              <a:rPr lang="en-US" altLang="ko-KR"/>
              <a:t>(</a:t>
            </a:r>
            <a:r>
              <a:rPr lang="ko-KR" altLang="en-US"/>
              <a:t>프로젝트 자체의 개선방향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2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644821" y="2449682"/>
            <a:ext cx="4827847" cy="1935163"/>
          </a:xfrm>
          <a:prstGeom prst="roundRect">
            <a:avLst>
              <a:gd name="adj" fmla="val 12821"/>
            </a:avLst>
          </a:prstGeom>
          <a:noFill/>
          <a:ln>
            <a:noFill/>
          </a:ln>
          <a:effectLst>
            <a:outerShdw blurRad="165100" dist="38100" dir="5400000" algn="t" rotWithShape="0">
              <a:srgbClr val="3B85F2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/>
            <a:r>
              <a:rPr lang="en-US" altLang="ko-KR" sz="5400" b="1">
                <a:solidFill>
                  <a:prstClr val="white"/>
                </a:solidFill>
                <a:latin typeface="+mn-ea"/>
              </a:rPr>
              <a:t>Q &amp; A</a:t>
            </a:r>
            <a:endParaRPr lang="ko-KR" altLang="en-US" sz="54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07920" y="2459548"/>
            <a:ext cx="7376160" cy="1938905"/>
            <a:chOff x="2209800" y="3459048"/>
            <a:chExt cx="7376160" cy="1938905"/>
          </a:xfrm>
        </p:grpSpPr>
        <p:sp>
          <p:nvSpPr>
            <p:cNvPr id="15" name="자유형 14"/>
            <p:cNvSpPr/>
            <p:nvPr/>
          </p:nvSpPr>
          <p:spPr>
            <a:xfrm>
              <a:off x="2209800" y="3465430"/>
              <a:ext cx="7350683" cy="1932523"/>
            </a:xfrm>
            <a:custGeom>
              <a:avLst/>
              <a:gdLst>
                <a:gd name="connsiteX0" fmla="*/ 387377 w 1747003"/>
                <a:gd name="connsiteY0" fmla="*/ 0 h 720436"/>
                <a:gd name="connsiteX1" fmla="*/ 1654636 w 1747003"/>
                <a:gd name="connsiteY1" fmla="*/ 0 h 720436"/>
                <a:gd name="connsiteX2" fmla="*/ 1747003 w 1747003"/>
                <a:gd name="connsiteY2" fmla="*/ 92367 h 720436"/>
                <a:gd name="connsiteX3" fmla="*/ 1747003 w 1747003"/>
                <a:gd name="connsiteY3" fmla="*/ 628069 h 720436"/>
                <a:gd name="connsiteX4" fmla="*/ 1654636 w 1747003"/>
                <a:gd name="connsiteY4" fmla="*/ 720436 h 720436"/>
                <a:gd name="connsiteX5" fmla="*/ 0 w 1747003"/>
                <a:gd name="connsiteY5" fmla="*/ 720436 h 720436"/>
                <a:gd name="connsiteX6" fmla="*/ 9918 w 1747003"/>
                <a:gd name="connsiteY6" fmla="*/ 655448 h 720436"/>
                <a:gd name="connsiteX7" fmla="*/ 340167 w 1747003"/>
                <a:gd name="connsiteY7" fmla="*/ 42908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7003" h="720436">
                  <a:moveTo>
                    <a:pt x="387377" y="0"/>
                  </a:moveTo>
                  <a:lnTo>
                    <a:pt x="1654636" y="0"/>
                  </a:lnTo>
                  <a:cubicBezTo>
                    <a:pt x="1705649" y="0"/>
                    <a:pt x="1747003" y="41354"/>
                    <a:pt x="1747003" y="92367"/>
                  </a:cubicBezTo>
                  <a:lnTo>
                    <a:pt x="1747003" y="628069"/>
                  </a:lnTo>
                  <a:cubicBezTo>
                    <a:pt x="1747003" y="679082"/>
                    <a:pt x="1705649" y="720436"/>
                    <a:pt x="1654636" y="720436"/>
                  </a:cubicBezTo>
                  <a:lnTo>
                    <a:pt x="0" y="720436"/>
                  </a:lnTo>
                  <a:lnTo>
                    <a:pt x="9918" y="655448"/>
                  </a:lnTo>
                  <a:cubicBezTo>
                    <a:pt x="58336" y="418836"/>
                    <a:pt x="175727" y="207347"/>
                    <a:pt x="340167" y="42908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555055" y="3459048"/>
              <a:ext cx="5021202" cy="1932523"/>
            </a:xfrm>
            <a:custGeom>
              <a:avLst/>
              <a:gdLst>
                <a:gd name="connsiteX0" fmla="*/ 0 w 1193366"/>
                <a:gd name="connsiteY0" fmla="*/ 0 h 720436"/>
                <a:gd name="connsiteX1" fmla="*/ 1100999 w 1193366"/>
                <a:gd name="connsiteY1" fmla="*/ 0 h 720436"/>
                <a:gd name="connsiteX2" fmla="*/ 1193366 w 1193366"/>
                <a:gd name="connsiteY2" fmla="*/ 92367 h 720436"/>
                <a:gd name="connsiteX3" fmla="*/ 1193366 w 1193366"/>
                <a:gd name="connsiteY3" fmla="*/ 628069 h 720436"/>
                <a:gd name="connsiteX4" fmla="*/ 1100999 w 1193366"/>
                <a:gd name="connsiteY4" fmla="*/ 720436 h 720436"/>
                <a:gd name="connsiteX5" fmla="*/ 290019 w 1193366"/>
                <a:gd name="connsiteY5" fmla="*/ 720436 h 720436"/>
                <a:gd name="connsiteX6" fmla="*/ 178939 w 1193366"/>
                <a:gd name="connsiteY6" fmla="*/ 585807 h 720436"/>
                <a:gd name="connsiteX7" fmla="*/ 0 w 1193366"/>
                <a:gd name="connsiteY7" fmla="*/ 0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66" h="720436">
                  <a:moveTo>
                    <a:pt x="0" y="0"/>
                  </a:moveTo>
                  <a:lnTo>
                    <a:pt x="1100999" y="0"/>
                  </a:lnTo>
                  <a:cubicBezTo>
                    <a:pt x="1152012" y="0"/>
                    <a:pt x="1193366" y="41354"/>
                    <a:pt x="1193366" y="92367"/>
                  </a:cubicBezTo>
                  <a:lnTo>
                    <a:pt x="1193366" y="628069"/>
                  </a:lnTo>
                  <a:cubicBezTo>
                    <a:pt x="1193366" y="679082"/>
                    <a:pt x="1152012" y="720436"/>
                    <a:pt x="1100999" y="720436"/>
                  </a:cubicBezTo>
                  <a:lnTo>
                    <a:pt x="290019" y="720436"/>
                  </a:lnTo>
                  <a:lnTo>
                    <a:pt x="178939" y="585807"/>
                  </a:lnTo>
                  <a:cubicBezTo>
                    <a:pt x="65966" y="418585"/>
                    <a:pt x="0" y="21699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917611" y="3465430"/>
              <a:ext cx="4668349" cy="1918915"/>
            </a:xfrm>
            <a:custGeom>
              <a:avLst/>
              <a:gdLst>
                <a:gd name="connsiteX0" fmla="*/ 0 w 1109505"/>
                <a:gd name="connsiteY0" fmla="*/ 0 h 715363"/>
                <a:gd name="connsiteX1" fmla="*/ 1017138 w 1109505"/>
                <a:gd name="connsiteY1" fmla="*/ 0 h 715363"/>
                <a:gd name="connsiteX2" fmla="*/ 1109505 w 1109505"/>
                <a:gd name="connsiteY2" fmla="*/ 92367 h 715363"/>
                <a:gd name="connsiteX3" fmla="*/ 1109505 w 1109505"/>
                <a:gd name="connsiteY3" fmla="*/ 628069 h 715363"/>
                <a:gd name="connsiteX4" fmla="*/ 1053091 w 1109505"/>
                <a:gd name="connsiteY4" fmla="*/ 713177 h 715363"/>
                <a:gd name="connsiteX5" fmla="*/ 1042269 w 1109505"/>
                <a:gd name="connsiteY5" fmla="*/ 715363 h 715363"/>
                <a:gd name="connsiteX6" fmla="*/ 973431 w 1109505"/>
                <a:gd name="connsiteY6" fmla="*/ 711887 h 715363"/>
                <a:gd name="connsiteX7" fmla="*/ 44542 w 1109505"/>
                <a:gd name="connsiteY7" fmla="*/ 92463 h 7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505" h="715363">
                  <a:moveTo>
                    <a:pt x="0" y="0"/>
                  </a:moveTo>
                  <a:lnTo>
                    <a:pt x="1017138" y="0"/>
                  </a:lnTo>
                  <a:cubicBezTo>
                    <a:pt x="1068151" y="0"/>
                    <a:pt x="1109505" y="41354"/>
                    <a:pt x="1109505" y="92367"/>
                  </a:cubicBezTo>
                  <a:lnTo>
                    <a:pt x="1109505" y="628069"/>
                  </a:lnTo>
                  <a:cubicBezTo>
                    <a:pt x="1109505" y="666329"/>
                    <a:pt x="1086243" y="699155"/>
                    <a:pt x="1053091" y="713177"/>
                  </a:cubicBezTo>
                  <a:lnTo>
                    <a:pt x="1042269" y="715363"/>
                  </a:lnTo>
                  <a:lnTo>
                    <a:pt x="973431" y="711887"/>
                  </a:lnTo>
                  <a:cubicBezTo>
                    <a:pt x="571577" y="671076"/>
                    <a:pt x="228565" y="431220"/>
                    <a:pt x="44542" y="92463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777993" y="3461688"/>
              <a:ext cx="3790480" cy="1068865"/>
            </a:xfrm>
            <a:custGeom>
              <a:avLst/>
              <a:gdLst>
                <a:gd name="connsiteX0" fmla="*/ 0 w 900866"/>
                <a:gd name="connsiteY0" fmla="*/ 0 h 398468"/>
                <a:gd name="connsiteX1" fmla="*/ 808499 w 900866"/>
                <a:gd name="connsiteY1" fmla="*/ 0 h 398468"/>
                <a:gd name="connsiteX2" fmla="*/ 900866 w 900866"/>
                <a:gd name="connsiteY2" fmla="*/ 92367 h 398468"/>
                <a:gd name="connsiteX3" fmla="*/ 900866 w 900866"/>
                <a:gd name="connsiteY3" fmla="*/ 398468 h 398468"/>
                <a:gd name="connsiteX4" fmla="*/ 732258 w 900866"/>
                <a:gd name="connsiteY4" fmla="*/ 370578 h 398468"/>
                <a:gd name="connsiteX5" fmla="*/ 155894 w 900866"/>
                <a:gd name="connsiteY5" fmla="*/ 119507 h 39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866" h="398468">
                  <a:moveTo>
                    <a:pt x="0" y="0"/>
                  </a:moveTo>
                  <a:lnTo>
                    <a:pt x="808499" y="0"/>
                  </a:lnTo>
                  <a:cubicBezTo>
                    <a:pt x="859512" y="0"/>
                    <a:pt x="900866" y="41354"/>
                    <a:pt x="900866" y="92367"/>
                  </a:cubicBezTo>
                  <a:lnTo>
                    <a:pt x="900866" y="398468"/>
                  </a:lnTo>
                  <a:lnTo>
                    <a:pt x="732258" y="370578"/>
                  </a:lnTo>
                  <a:cubicBezTo>
                    <a:pt x="523072" y="322289"/>
                    <a:pt x="328404" y="236052"/>
                    <a:pt x="155894" y="119507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854730" y="3461688"/>
              <a:ext cx="5710036" cy="1932523"/>
            </a:xfrm>
            <a:custGeom>
              <a:avLst/>
              <a:gdLst>
                <a:gd name="connsiteX0" fmla="*/ 100648 w 1357078"/>
                <a:gd name="connsiteY0" fmla="*/ 0 h 720436"/>
                <a:gd name="connsiteX1" fmla="*/ 1264711 w 1357078"/>
                <a:gd name="connsiteY1" fmla="*/ 0 h 720436"/>
                <a:gd name="connsiteX2" fmla="*/ 1357078 w 1357078"/>
                <a:gd name="connsiteY2" fmla="*/ 92367 h 720436"/>
                <a:gd name="connsiteX3" fmla="*/ 1357078 w 1357078"/>
                <a:gd name="connsiteY3" fmla="*/ 628069 h 720436"/>
                <a:gd name="connsiteX4" fmla="*/ 1264711 w 1357078"/>
                <a:gd name="connsiteY4" fmla="*/ 720436 h 720436"/>
                <a:gd name="connsiteX5" fmla="*/ 23604 w 1357078"/>
                <a:gd name="connsiteY5" fmla="*/ 720436 h 720436"/>
                <a:gd name="connsiteX6" fmla="*/ 6255 w 1357078"/>
                <a:gd name="connsiteY6" fmla="*/ 606763 h 720436"/>
                <a:gd name="connsiteX7" fmla="*/ 0 w 1357078"/>
                <a:gd name="connsiteY7" fmla="*/ 482886 h 720436"/>
                <a:gd name="connsiteX8" fmla="*/ 95212 w 1357078"/>
                <a:gd name="connsiteY8" fmla="*/ 11285 h 72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7078" h="720436">
                  <a:moveTo>
                    <a:pt x="100648" y="0"/>
                  </a:moveTo>
                  <a:lnTo>
                    <a:pt x="1264711" y="0"/>
                  </a:lnTo>
                  <a:cubicBezTo>
                    <a:pt x="1315724" y="0"/>
                    <a:pt x="1357078" y="41354"/>
                    <a:pt x="1357078" y="92367"/>
                  </a:cubicBezTo>
                  <a:lnTo>
                    <a:pt x="1357078" y="628069"/>
                  </a:lnTo>
                  <a:cubicBezTo>
                    <a:pt x="1357078" y="679082"/>
                    <a:pt x="1315724" y="720436"/>
                    <a:pt x="1264711" y="720436"/>
                  </a:cubicBezTo>
                  <a:lnTo>
                    <a:pt x="23604" y="720436"/>
                  </a:lnTo>
                  <a:lnTo>
                    <a:pt x="6255" y="606763"/>
                  </a:lnTo>
                  <a:cubicBezTo>
                    <a:pt x="2119" y="566033"/>
                    <a:pt x="0" y="524707"/>
                    <a:pt x="0" y="482886"/>
                  </a:cubicBezTo>
                  <a:cubicBezTo>
                    <a:pt x="0" y="315602"/>
                    <a:pt x="33903" y="156236"/>
                    <a:pt x="95212" y="11285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6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원호 37">
            <a:extLst>
              <a:ext uri="{FF2B5EF4-FFF2-40B4-BE49-F238E27FC236}">
                <a16:creationId xmlns:a16="http://schemas.microsoft.com/office/drawing/2014/main" id="{E52B5838-2A63-4832-AA63-1D01FC89243B}"/>
              </a:ext>
            </a:extLst>
          </p:cNvPr>
          <p:cNvSpPr/>
          <p:nvPr/>
        </p:nvSpPr>
        <p:spPr>
          <a:xfrm>
            <a:off x="1736006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194D689-7D91-40CF-BE13-C565E05CAD0E}"/>
              </a:ext>
            </a:extLst>
          </p:cNvPr>
          <p:cNvSpPr/>
          <p:nvPr/>
        </p:nvSpPr>
        <p:spPr>
          <a:xfrm>
            <a:off x="1111395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A6D564-76C3-4782-BAF1-76A23109F4CC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512221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B860F58-FD04-4F20-AAC7-A298E6B7D482}"/>
              </a:ext>
            </a:extLst>
          </p:cNvPr>
          <p:cNvSpPr/>
          <p:nvPr/>
        </p:nvSpPr>
        <p:spPr>
          <a:xfrm>
            <a:off x="1321510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7F6CE-C72C-491D-B818-9B0A47F7C958}"/>
              </a:ext>
            </a:extLst>
          </p:cNvPr>
          <p:cNvGrpSpPr/>
          <p:nvPr/>
        </p:nvGrpSpPr>
        <p:grpSpPr>
          <a:xfrm rot="5400000" flipV="1">
            <a:off x="3136834" y="2509859"/>
            <a:ext cx="776216" cy="776215"/>
            <a:chOff x="4401724" y="2464763"/>
            <a:chExt cx="776216" cy="776215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87721155-0BD6-47C1-8B56-525A59A7248B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400EF93-8461-43EA-8A46-4579F0D0D5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2798139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프로젝트 개요 및 준비과정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맛집 검색 방법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혐핫 신드롬이란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GitHub Tool</a:t>
            </a:r>
            <a:endParaRPr lang="en-US" altLang="ko-KR" sz="1200" dirty="0">
              <a:solidFill>
                <a:srgbClr val="78808D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2D467E5-ED17-4A86-B78F-793274087C0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06729" y="2652799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381A320F-83E8-4674-B464-FA6B646B0270}"/>
              </a:ext>
            </a:extLst>
          </p:cNvPr>
          <p:cNvSpPr/>
          <p:nvPr/>
        </p:nvSpPr>
        <p:spPr>
          <a:xfrm>
            <a:off x="4925769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520D4F93-833B-40DE-B47D-D6987D6C9A41}"/>
              </a:ext>
            </a:extLst>
          </p:cNvPr>
          <p:cNvSpPr/>
          <p:nvPr/>
        </p:nvSpPr>
        <p:spPr>
          <a:xfrm>
            <a:off x="4301158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AA83A45-C081-4E46-9E27-71CB724C0642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5701984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2E7FF203-5527-4D20-9537-CBB1F10375C1}"/>
              </a:ext>
            </a:extLst>
          </p:cNvPr>
          <p:cNvSpPr/>
          <p:nvPr/>
        </p:nvSpPr>
        <p:spPr>
          <a:xfrm>
            <a:off x="4511273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1FB7FCD-B96A-4C73-A971-D53F4F628457}"/>
              </a:ext>
            </a:extLst>
          </p:cNvPr>
          <p:cNvGrpSpPr/>
          <p:nvPr/>
        </p:nvGrpSpPr>
        <p:grpSpPr>
          <a:xfrm rot="5400000" flipV="1">
            <a:off x="6326597" y="2509859"/>
            <a:ext cx="776216" cy="776215"/>
            <a:chOff x="4401724" y="2464763"/>
            <a:chExt cx="776216" cy="776215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81531795-4325-44AA-B5F6-5A06D6FD9425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86D97E-9E81-4952-B11E-66793D295F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370FA1-8DB9-45EC-9629-0407968A0CCE}"/>
              </a:ext>
            </a:extLst>
          </p:cNvPr>
          <p:cNvSpPr/>
          <p:nvPr/>
        </p:nvSpPr>
        <p:spPr>
          <a:xfrm>
            <a:off x="5987902" y="4425791"/>
            <a:ext cx="2367738" cy="12464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모델 개발 과정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Data Wrangling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전이학습</a:t>
            </a:r>
            <a:endParaRPr lang="en-US" altLang="ko-KR" sz="120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캐글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C84768B3-51C8-4EE3-A246-06976877072A}"/>
              </a:ext>
            </a:extLst>
          </p:cNvPr>
          <p:cNvSpPr/>
          <p:nvPr/>
        </p:nvSpPr>
        <p:spPr>
          <a:xfrm>
            <a:off x="8115532" y="3910686"/>
            <a:ext cx="776215" cy="776215"/>
          </a:xfrm>
          <a:prstGeom prst="arc">
            <a:avLst/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E56F127E-AF00-41A4-90CF-B96BCFC972D5}"/>
              </a:ext>
            </a:extLst>
          </p:cNvPr>
          <p:cNvSpPr/>
          <p:nvPr/>
        </p:nvSpPr>
        <p:spPr>
          <a:xfrm>
            <a:off x="7490921" y="1885247"/>
            <a:ext cx="2025440" cy="2025440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95F5CC-00CC-4EC8-8F76-5E4C22D2A031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8891747" y="4298794"/>
            <a:ext cx="0" cy="1208190"/>
          </a:xfrm>
          <a:prstGeom prst="line">
            <a:avLst/>
          </a:prstGeom>
          <a:ln w="19050">
            <a:solidFill>
              <a:srgbClr val="54A0F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0C17488B-2557-4F52-9CDD-4DBBB0159946}"/>
              </a:ext>
            </a:extLst>
          </p:cNvPr>
          <p:cNvSpPr/>
          <p:nvPr/>
        </p:nvSpPr>
        <p:spPr>
          <a:xfrm>
            <a:off x="7701036" y="2095362"/>
            <a:ext cx="1605209" cy="16052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450C3D-E718-4525-8298-931DEC7D5919}"/>
              </a:ext>
            </a:extLst>
          </p:cNvPr>
          <p:cNvGrpSpPr/>
          <p:nvPr/>
        </p:nvGrpSpPr>
        <p:grpSpPr>
          <a:xfrm rot="5400000" flipV="1">
            <a:off x="9516360" y="2509859"/>
            <a:ext cx="776216" cy="776215"/>
            <a:chOff x="4401724" y="2464763"/>
            <a:chExt cx="776216" cy="776215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B3EF0484-6A24-4989-B321-8E07F765BF3A}"/>
                </a:ext>
              </a:extLst>
            </p:cNvPr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77B0BF3-A789-4B53-8667-0E8E3CF524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5940" y="3014871"/>
              <a:ext cx="324000" cy="0"/>
            </a:xfrm>
            <a:prstGeom prst="line">
              <a:avLst/>
            </a:prstGeom>
            <a:ln w="19050">
              <a:solidFill>
                <a:srgbClr val="54A0F4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B85CED-BC9B-47B8-AD35-B6EC1B51FB29}"/>
              </a:ext>
            </a:extLst>
          </p:cNvPr>
          <p:cNvSpPr/>
          <p:nvPr/>
        </p:nvSpPr>
        <p:spPr>
          <a:xfrm>
            <a:off x="9177665" y="4425791"/>
            <a:ext cx="2367738" cy="9694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8808D"/>
                </a:solidFill>
              </a:rPr>
              <a:t>모델 결과 및 향후발전방향</a:t>
            </a:r>
            <a:endParaRPr lang="en-US" altLang="ko-KR" sz="14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Best Practice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. </a:t>
            </a:r>
            <a:r>
              <a:rPr lang="ko-KR" altLang="en-US" sz="1200">
                <a:solidFill>
                  <a:srgbClr val="78808D"/>
                </a:solidFill>
              </a:rPr>
              <a:t>컴퓨터 비전 활용에 대한 고찰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19971FA5-6D75-40D4-BCA1-D1C6DF26EF3A}"/>
              </a:ext>
            </a:extLst>
          </p:cNvPr>
          <p:cNvSpPr>
            <a:spLocks/>
          </p:cNvSpPr>
          <p:nvPr/>
        </p:nvSpPr>
        <p:spPr bwMode="auto">
          <a:xfrm>
            <a:off x="8328853" y="2626813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54A0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23">
            <a:extLst>
              <a:ext uri="{FF2B5EF4-FFF2-40B4-BE49-F238E27FC236}">
                <a16:creationId xmlns:a16="http://schemas.microsoft.com/office/drawing/2014/main" id="{25213486-405A-44CF-9BDF-2929F9B7E30A}"/>
              </a:ext>
            </a:extLst>
          </p:cNvPr>
          <p:cNvSpPr>
            <a:spLocks/>
          </p:cNvSpPr>
          <p:nvPr/>
        </p:nvSpPr>
        <p:spPr bwMode="auto">
          <a:xfrm>
            <a:off x="5077374" y="2673148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929D248-A3EC-4F76-995D-B67E5254AA32}"/>
              </a:ext>
            </a:extLst>
          </p:cNvPr>
          <p:cNvSpPr/>
          <p:nvPr/>
        </p:nvSpPr>
        <p:spPr>
          <a:xfrm>
            <a:off x="10428310" y="2959106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923558" y="3545130"/>
            <a:ext cx="3343494" cy="136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소제목 변경 필요</a:t>
            </a:r>
          </a:p>
        </p:txBody>
      </p:sp>
    </p:spTree>
    <p:extLst>
      <p:ext uri="{BB962C8B-B14F-4D97-AF65-F5344CB8AC3E}">
        <p14:creationId xmlns:p14="http://schemas.microsoft.com/office/powerpoint/2010/main" val="80397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3680" y="1048182"/>
            <a:ext cx="2021840" cy="425651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Tmon몬소리 Black" panose="02000A03000000000000"/>
              </a:rPr>
              <a:t>맛집 검색 방법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368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2480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95920" y="1747520"/>
            <a:ext cx="3657600" cy="39522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7772" y="1567896"/>
            <a:ext cx="2136389" cy="328727"/>
            <a:chOff x="1307772" y="1578056"/>
            <a:chExt cx="2136389" cy="328727"/>
          </a:xfrm>
        </p:grpSpPr>
        <p:sp>
          <p:nvSpPr>
            <p:cNvPr id="5" name="직사각형 4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하수</a:t>
              </a:r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85405" y="1567896"/>
            <a:ext cx="2136389" cy="328727"/>
            <a:chOff x="1307772" y="1578056"/>
            <a:chExt cx="2136389" cy="328727"/>
          </a:xfrm>
        </p:grpSpPr>
        <p:sp>
          <p:nvSpPr>
            <p:cNvPr id="39" name="직사각형 38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중수</a:t>
              </a:r>
            </a:p>
          </p:txBody>
        </p:sp>
        <p:sp>
          <p:nvSpPr>
            <p:cNvPr id="40" name="이등변 삼각형 39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756525" y="1567896"/>
            <a:ext cx="2136389" cy="328727"/>
            <a:chOff x="1307772" y="1578056"/>
            <a:chExt cx="2136389" cy="328727"/>
          </a:xfrm>
        </p:grpSpPr>
        <p:sp>
          <p:nvSpPr>
            <p:cNvPr id="42" name="직사각형 41"/>
            <p:cNvSpPr/>
            <p:nvPr/>
          </p:nvSpPr>
          <p:spPr>
            <a:xfrm>
              <a:off x="1307772" y="1578056"/>
              <a:ext cx="1989687" cy="328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ea typeface="Tmon몬소리 Black" panose="02000A03000000000000"/>
                </a:rPr>
                <a:t>고수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3288836" y="1594506"/>
              <a:ext cx="155325" cy="168866"/>
            </a:xfrm>
            <a:prstGeom prst="triangle">
              <a:avLst>
                <a:gd name="adj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Tmon몬소리 Black" panose="02000A0300000000000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0008" y="2014949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해시태그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“#OO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29" y="2385288"/>
            <a:ext cx="1237218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23" t="7867" r="510" b="39867"/>
          <a:stretch/>
        </p:blipFill>
        <p:spPr>
          <a:xfrm>
            <a:off x="2233169" y="2385288"/>
            <a:ext cx="1289914" cy="1248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40008" y="3738346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네이버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8949"/>
          <a:stretch/>
        </p:blipFill>
        <p:spPr>
          <a:xfrm>
            <a:off x="811216" y="4057392"/>
            <a:ext cx="2711867" cy="1220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3680" y="5904589"/>
            <a:ext cx="11199840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진정한 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 초고수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는 맛집을 알려주지 않고 사진만 공개한다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.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8108" y="5344155"/>
            <a:ext cx="356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“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광고성 콘텐츠로 입맛 저하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·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실망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a typeface="Tmon몬소리 Black" panose="02000A03000000000000"/>
              </a:rPr>
              <a:t>＂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40056" y="201494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검색 후 개별피드 확인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0056" y="456679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방문자리뷰 등 상세정보 습득</a:t>
            </a:r>
            <a:endParaRPr lang="en-US" altLang="ko-KR" sz="1600" b="1" spc="-5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72472" y="3153571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특정 어플리케이션 이용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  <a:p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-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다이닝코드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망고플레이트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,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식신 등</a:t>
            </a:r>
            <a:endParaRPr lang="en-US" altLang="ko-KR" sz="1400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72472" y="2014949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○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insta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해시태그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(#)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중 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“OO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맛집</a:t>
            </a: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”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등</a:t>
            </a:r>
            <a:b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</a:br>
            <a:r>
              <a:rPr lang="en-US" altLang="ko-KR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  </a:t>
            </a:r>
            <a:r>
              <a:rPr lang="ko-KR" altLang="en-US" sz="1600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키워드 및 칭찬 일색은 피해라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299" b="41122"/>
          <a:stretch/>
        </p:blipFill>
        <p:spPr>
          <a:xfrm>
            <a:off x="4501629" y="2387457"/>
            <a:ext cx="1758733" cy="213309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97334" y="3914282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80349" y="3336930"/>
            <a:ext cx="580013" cy="580013"/>
          </a:xfrm>
          <a:prstGeom prst="lin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9976">
            <a:off x="5801651" y="2993030"/>
            <a:ext cx="685032" cy="1958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85937" y="264766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광고성 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“#OO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음식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”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 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믿고 걸러야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……….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1268" y="3831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개별피드에서 음식점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이름 확인 </a:t>
            </a:r>
            <a:r>
              <a:rPr lang="en-US" altLang="ko-KR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or</a:t>
            </a:r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특정맛집 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  <a:p>
            <a:r>
              <a:rPr lang="ko-KR" altLang="en-US" sz="1200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a typeface="Tmon몬소리 Black" panose="02000A03000000000000"/>
              </a:rPr>
              <a:t>개별피드 확인</a:t>
            </a:r>
            <a:endParaRPr lang="en-US" altLang="ko-KR" sz="1200" b="1" spc="-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Tmon몬소리 Black" panose="02000A0300000000000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747452">
            <a:off x="5602222" y="3630738"/>
            <a:ext cx="897991" cy="72291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06380" y="3352169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4510940" y="3924137"/>
            <a:ext cx="560301" cy="560301"/>
          </a:xfrm>
          <a:prstGeom prst="ellipse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1" y="4891592"/>
            <a:ext cx="2775854" cy="732776"/>
          </a:xfrm>
          <a:prstGeom prst="rect">
            <a:avLst/>
          </a:prstGeom>
        </p:spPr>
      </p:pic>
      <p:pic>
        <p:nvPicPr>
          <p:cNvPr id="3074" name="Picture 2" descr="국내 맛집 추천 앱들. (왼쪽부터) 다이닝코드, 망고플레이트, 식신.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4" y="3755966"/>
            <a:ext cx="3057451" cy="18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5283302" y="5170405"/>
            <a:ext cx="1838491" cy="193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9144" y="2631675"/>
            <a:ext cx="3057451" cy="4400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9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6795426" y="1255195"/>
            <a:ext cx="2837726" cy="2837726"/>
          </a:xfrm>
          <a:prstGeom prst="ellipse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  <a:effectLst>
            <a:outerShdw blurRad="1270000" dist="50800" dir="5400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83281" y="1071267"/>
            <a:ext cx="3716175" cy="5401862"/>
            <a:chOff x="873241" y="1071267"/>
            <a:chExt cx="3716175" cy="540186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94829" y="1187014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73241" y="1071267"/>
              <a:ext cx="3594587" cy="5286115"/>
            </a:xfrm>
            <a:prstGeom prst="roundRect">
              <a:avLst>
                <a:gd name="adj" fmla="val 5251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19" b="41743"/>
            <a:stretch/>
          </p:blipFill>
          <p:spPr>
            <a:xfrm>
              <a:off x="893119" y="3813193"/>
              <a:ext cx="3504224" cy="85174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 b="89926"/>
            <a:stretch/>
          </p:blipFill>
          <p:spPr>
            <a:xfrm>
              <a:off x="887621" y="1122969"/>
              <a:ext cx="3584667" cy="44398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06" b="28007"/>
            <a:stretch/>
          </p:blipFill>
          <p:spPr>
            <a:xfrm>
              <a:off x="893119" y="4699461"/>
              <a:ext cx="3504224" cy="3260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6" b="5240"/>
            <a:stretch/>
          </p:blipFill>
          <p:spPr>
            <a:xfrm>
              <a:off x="893119" y="5075251"/>
              <a:ext cx="3504224" cy="126491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619144" y="4868392"/>
              <a:ext cx="1335054" cy="16491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완벽한 #먹스타그램 위해' 다 먹지도 못할 음식 시키는 인플루언서들 논란 [RedFriday.co.k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94" y="1610158"/>
              <a:ext cx="3440508" cy="2127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468832" y="4198128"/>
            <a:ext cx="5598696" cy="1552993"/>
            <a:chOff x="5854978" y="1002822"/>
            <a:chExt cx="5598696" cy="15529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1585F8-99C6-4A46-B1E6-366B768306CA}"/>
                </a:ext>
              </a:extLst>
            </p:cNvPr>
            <p:cNvSpPr/>
            <p:nvPr/>
          </p:nvSpPr>
          <p:spPr>
            <a:xfrm>
              <a:off x="5854978" y="1078487"/>
              <a:ext cx="5598696" cy="1477328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rgbClr val="0000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혐핫 신드롬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嫌</a:t>
              </a:r>
              <a:r>
                <a:rPr lang="en-US" altLang="ko-KR" sz="2000">
                  <a:solidFill>
                    <a:srgbClr val="78808D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Hot Syndrome)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특정 장소가 지나치게 유명세를 타거나</a:t>
              </a: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인기 있는 장소에 방문하는 것을 기피하는 현상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28" name="Picture 4" descr="소스 이미지 보기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44" b="70675" l="15885" r="540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2" t="23456" r="41605" b="27661"/>
            <a:stretch/>
          </p:blipFill>
          <p:spPr bwMode="auto">
            <a:xfrm>
              <a:off x="6620736" y="1002822"/>
              <a:ext cx="394759" cy="42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 rot="171793">
            <a:off x="5582800" y="1782861"/>
            <a:ext cx="5262979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제가 아는 맛집에 사람이 몰리는 거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0695" y="2152634"/>
            <a:ext cx="5262979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사람 많아지고 나서부터 사장님이 변했어요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383713">
            <a:off x="5656217" y="2532846"/>
            <a:ext cx="4224233" cy="369332"/>
          </a:xfrm>
          <a:prstGeom prst="rect">
            <a:avLst/>
          </a:prstGeom>
          <a:solidFill>
            <a:schemeClr val="tx1">
              <a:lumMod val="65000"/>
              <a:lumOff val="35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너무 상업적으로 변하는게 싫어요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9107" y="2890132"/>
            <a:ext cx="5493812" cy="369332"/>
          </a:xfrm>
          <a:prstGeom prst="rect">
            <a:avLst/>
          </a:prstGeom>
          <a:solidFill>
            <a:schemeClr val="tx1">
              <a:lumMod val="50000"/>
              <a:lumOff val="50000"/>
              <a:alpha val="9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저만 아는 맛집은 친한사람한테만 알려줄래요</a:t>
            </a:r>
            <a:r>
              <a:rPr lang="en-US" altLang="ko-KR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＂</a:t>
            </a:r>
            <a:endParaRPr lang="ko-KR" altLang="en-US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93060" y="5863949"/>
            <a:ext cx="6089339" cy="436880"/>
          </a:xfrm>
          <a:prstGeom prst="rect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“</a:t>
            </a:r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그러면 사진만으로 맛집을 알 수는 없을까</a:t>
            </a:r>
            <a:r>
              <a: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ea typeface="Tmon몬소리 Black" panose="02000A03000000000000"/>
              </a:rPr>
              <a:t>?”</a:t>
            </a:r>
            <a:endParaRPr lang="ko-KR" altLang="en-US" b="1">
              <a:ln>
                <a:solidFill>
                  <a:schemeClr val="bg1">
                    <a:alpha val="0"/>
                  </a:schemeClr>
                </a:solidFill>
              </a:ln>
              <a:ea typeface="Tmon몬소리 Black" panose="02000A03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4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08A785-9751-4CFD-A313-ACBA229290D8}"/>
              </a:ext>
            </a:extLst>
          </p:cNvPr>
          <p:cNvGrpSpPr/>
          <p:nvPr/>
        </p:nvGrpSpPr>
        <p:grpSpPr>
          <a:xfrm>
            <a:off x="1816855" y="2938840"/>
            <a:ext cx="2140186" cy="1653419"/>
            <a:chOff x="1080255" y="2388093"/>
            <a:chExt cx="2140186" cy="1653419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F1EB13B-7F77-473A-858E-BC17A2F9A485}"/>
                </a:ext>
              </a:extLst>
            </p:cNvPr>
            <p:cNvSpPr/>
            <p:nvPr/>
          </p:nvSpPr>
          <p:spPr>
            <a:xfrm rot="10800000" flipV="1">
              <a:off x="2719388" y="3214802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D7CA517E-2808-4877-A431-86C11CFC7B85}"/>
                </a:ext>
              </a:extLst>
            </p:cNvPr>
            <p:cNvSpPr/>
            <p:nvPr/>
          </p:nvSpPr>
          <p:spPr>
            <a:xfrm>
              <a:off x="1080255" y="2388093"/>
              <a:ext cx="1653419" cy="1653419"/>
            </a:xfrm>
            <a:prstGeom prst="arc">
              <a:avLst>
                <a:gd name="adj1" fmla="val 575507"/>
                <a:gd name="adj2" fmla="val 20411742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2F43DFC-C32D-4616-82CA-6E01E0FF81C6}"/>
                </a:ext>
              </a:extLst>
            </p:cNvPr>
            <p:cNvCxnSpPr>
              <a:cxnSpLocks/>
            </p:cNvCxnSpPr>
            <p:nvPr/>
          </p:nvCxnSpPr>
          <p:spPr>
            <a:xfrm>
              <a:off x="2860441" y="3214802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81F45B4-4466-492E-AB34-FD7385E8CF7F}"/>
              </a:ext>
            </a:extLst>
          </p:cNvPr>
          <p:cNvGrpSpPr/>
          <p:nvPr/>
        </p:nvGrpSpPr>
        <p:grpSpPr>
          <a:xfrm>
            <a:off x="3678240" y="2938840"/>
            <a:ext cx="2142567" cy="1653419"/>
            <a:chOff x="3826306" y="2846897"/>
            <a:chExt cx="2142567" cy="1653419"/>
          </a:xfrm>
        </p:grpSpPr>
        <p:sp>
          <p:nvSpPr>
            <p:cNvPr id="48" name="원호 47">
              <a:extLst>
                <a:ext uri="{FF2B5EF4-FFF2-40B4-BE49-F238E27FC236}">
                  <a16:creationId xmlns:a16="http://schemas.microsoft.com/office/drawing/2014/main" id="{0604FF8A-29B2-47F3-B797-B0A6F25E6730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F0B2454B-2D26-4368-B025-FAF2B951E8E1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5DF7988-15E7-45D1-9516-94F9799039C2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CA56B95-4DA0-450E-BE65-F27D2D26D0C2}"/>
              </a:ext>
            </a:extLst>
          </p:cNvPr>
          <p:cNvGrpSpPr/>
          <p:nvPr/>
        </p:nvGrpSpPr>
        <p:grpSpPr>
          <a:xfrm flipH="1" flipV="1">
            <a:off x="3424587" y="2938839"/>
            <a:ext cx="1907072" cy="1653419"/>
            <a:chOff x="3826306" y="2846897"/>
            <a:chExt cx="1907072" cy="1653419"/>
          </a:xfrm>
        </p:grpSpPr>
        <p:sp>
          <p:nvSpPr>
            <p:cNvPr id="75" name="원호 74">
              <a:extLst>
                <a:ext uri="{FF2B5EF4-FFF2-40B4-BE49-F238E27FC236}">
                  <a16:creationId xmlns:a16="http://schemas.microsoft.com/office/drawing/2014/main" id="{58E61E42-DF51-403F-8E4D-D083E1AC54F9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원호 75">
              <a:extLst>
                <a:ext uri="{FF2B5EF4-FFF2-40B4-BE49-F238E27FC236}">
                  <a16:creationId xmlns:a16="http://schemas.microsoft.com/office/drawing/2014/main" id="{C9D70F84-14AE-48E5-A2E0-D0ADF48CD3A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BA80DC-3899-44C6-B1AF-B2A6DBA3721D}"/>
              </a:ext>
            </a:extLst>
          </p:cNvPr>
          <p:cNvGrpSpPr/>
          <p:nvPr/>
        </p:nvGrpSpPr>
        <p:grpSpPr>
          <a:xfrm>
            <a:off x="5539625" y="2938839"/>
            <a:ext cx="2142567" cy="1653419"/>
            <a:chOff x="3826306" y="2846897"/>
            <a:chExt cx="2142567" cy="1653419"/>
          </a:xfrm>
        </p:grpSpPr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6D07837B-22B0-4256-8365-366D779D4F52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F4FC5190-A46C-440D-A105-0A62AFA6EE3A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80BB35D-0CBF-4093-A6B5-A31C2A835B2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3208D4D-D574-4372-9E5B-6F7645F664FE}"/>
              </a:ext>
            </a:extLst>
          </p:cNvPr>
          <p:cNvGrpSpPr/>
          <p:nvPr/>
        </p:nvGrpSpPr>
        <p:grpSpPr>
          <a:xfrm flipH="1" flipV="1">
            <a:off x="5285972" y="2938838"/>
            <a:ext cx="1907072" cy="1653419"/>
            <a:chOff x="3826306" y="2846897"/>
            <a:chExt cx="1907072" cy="1653419"/>
          </a:xfrm>
        </p:grpSpPr>
        <p:sp>
          <p:nvSpPr>
            <p:cNvPr id="83" name="원호 82">
              <a:extLst>
                <a:ext uri="{FF2B5EF4-FFF2-40B4-BE49-F238E27FC236}">
                  <a16:creationId xmlns:a16="http://schemas.microsoft.com/office/drawing/2014/main" id="{25913C2D-E2A1-4E4D-BD93-0C03327F9887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원호 83">
              <a:extLst>
                <a:ext uri="{FF2B5EF4-FFF2-40B4-BE49-F238E27FC236}">
                  <a16:creationId xmlns:a16="http://schemas.microsoft.com/office/drawing/2014/main" id="{CFC7DE72-56C6-40E1-A39C-E76939F731D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DE60EC8-EEA6-4310-86C4-FF6564CD376D}"/>
              </a:ext>
            </a:extLst>
          </p:cNvPr>
          <p:cNvGrpSpPr/>
          <p:nvPr/>
        </p:nvGrpSpPr>
        <p:grpSpPr>
          <a:xfrm>
            <a:off x="7401010" y="2938838"/>
            <a:ext cx="2142567" cy="1653419"/>
            <a:chOff x="3826306" y="2846897"/>
            <a:chExt cx="2142567" cy="1653419"/>
          </a:xfrm>
        </p:grpSpPr>
        <p:sp>
          <p:nvSpPr>
            <p:cNvPr id="87" name="원호 86">
              <a:extLst>
                <a:ext uri="{FF2B5EF4-FFF2-40B4-BE49-F238E27FC236}">
                  <a16:creationId xmlns:a16="http://schemas.microsoft.com/office/drawing/2014/main" id="{2F30EE20-EB38-4D3A-8F68-AB2142C743BC}"/>
                </a:ext>
              </a:extLst>
            </p:cNvPr>
            <p:cNvSpPr/>
            <p:nvPr/>
          </p:nvSpPr>
          <p:spPr>
            <a:xfrm rot="10800000" flipV="1">
              <a:off x="5467820" y="3673606"/>
              <a:ext cx="289734" cy="288925"/>
            </a:xfrm>
            <a:prstGeom prst="arc">
              <a:avLst/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1315B2A2-DC79-45FE-BE59-F20D22C6E9C0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575507"/>
                <a:gd name="adj2" fmla="val 10219666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19BEB1-4931-4A59-B169-FB90BDF7C390}"/>
                </a:ext>
              </a:extLst>
            </p:cNvPr>
            <p:cNvCxnSpPr>
              <a:cxnSpLocks/>
            </p:cNvCxnSpPr>
            <p:nvPr/>
          </p:nvCxnSpPr>
          <p:spPr>
            <a:xfrm>
              <a:off x="5608873" y="3673606"/>
              <a:ext cx="360000" cy="0"/>
            </a:xfrm>
            <a:prstGeom prst="line">
              <a:avLst/>
            </a:prstGeom>
            <a:ln w="19050">
              <a:solidFill>
                <a:srgbClr val="54A0F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BD4E74A-4B9C-43DB-935B-6BBD66EC56DB}"/>
              </a:ext>
            </a:extLst>
          </p:cNvPr>
          <p:cNvGrpSpPr/>
          <p:nvPr/>
        </p:nvGrpSpPr>
        <p:grpSpPr>
          <a:xfrm flipH="1" flipV="1">
            <a:off x="7147357" y="2938837"/>
            <a:ext cx="1907072" cy="1653419"/>
            <a:chOff x="3826306" y="2846897"/>
            <a:chExt cx="1907072" cy="1653419"/>
          </a:xfrm>
        </p:grpSpPr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48CCB91F-42AD-493F-8845-2D819781F650}"/>
                </a:ext>
              </a:extLst>
            </p:cNvPr>
            <p:cNvSpPr/>
            <p:nvPr/>
          </p:nvSpPr>
          <p:spPr>
            <a:xfrm rot="10800000" flipV="1">
              <a:off x="5443644" y="3795050"/>
              <a:ext cx="289734" cy="288925"/>
            </a:xfrm>
            <a:prstGeom prst="arc">
              <a:avLst>
                <a:gd name="adj1" fmla="val 16200000"/>
                <a:gd name="adj2" fmla="val 20885951"/>
              </a:avLst>
            </a:prstGeom>
            <a:ln w="19050">
              <a:solidFill>
                <a:srgbClr val="54A0F4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467C1902-0CB0-40B1-8DA9-2B842F35F7B6}"/>
                </a:ext>
              </a:extLst>
            </p:cNvPr>
            <p:cNvSpPr/>
            <p:nvPr/>
          </p:nvSpPr>
          <p:spPr>
            <a:xfrm>
              <a:off x="3826306" y="2846897"/>
              <a:ext cx="1653419" cy="1653419"/>
            </a:xfrm>
            <a:prstGeom prst="arc">
              <a:avLst>
                <a:gd name="adj1" fmla="val 964358"/>
                <a:gd name="adj2" fmla="val 9721318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타원 93">
            <a:extLst>
              <a:ext uri="{FF2B5EF4-FFF2-40B4-BE49-F238E27FC236}">
                <a16:creationId xmlns:a16="http://schemas.microsoft.com/office/drawing/2014/main" id="{385C3BD9-499F-4AE5-AE45-669867E7F38E}"/>
              </a:ext>
            </a:extLst>
          </p:cNvPr>
          <p:cNvSpPr/>
          <p:nvPr/>
        </p:nvSpPr>
        <p:spPr>
          <a:xfrm>
            <a:off x="9727485" y="3370712"/>
            <a:ext cx="789668" cy="789668"/>
          </a:xfrm>
          <a:prstGeom prst="ellipse">
            <a:avLst/>
          </a:pr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Result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95" name="자유형: 도형 37">
            <a:extLst>
              <a:ext uri="{FF2B5EF4-FFF2-40B4-BE49-F238E27FC236}">
                <a16:creationId xmlns:a16="http://schemas.microsoft.com/office/drawing/2014/main" id="{D0A54FEA-14C4-4E83-8F00-73E048D1B0AA}"/>
              </a:ext>
            </a:extLst>
          </p:cNvPr>
          <p:cNvSpPr/>
          <p:nvPr/>
        </p:nvSpPr>
        <p:spPr>
          <a:xfrm>
            <a:off x="192899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자유형: 도형 38">
            <a:extLst>
              <a:ext uri="{FF2B5EF4-FFF2-40B4-BE49-F238E27FC236}">
                <a16:creationId xmlns:a16="http://schemas.microsoft.com/office/drawing/2014/main" id="{3D4AC4CA-62AD-4E0B-A13F-4A66592A7E99}"/>
              </a:ext>
            </a:extLst>
          </p:cNvPr>
          <p:cNvSpPr/>
          <p:nvPr/>
        </p:nvSpPr>
        <p:spPr>
          <a:xfrm>
            <a:off x="378901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자유형: 도형 39">
            <a:extLst>
              <a:ext uri="{FF2B5EF4-FFF2-40B4-BE49-F238E27FC236}">
                <a16:creationId xmlns:a16="http://schemas.microsoft.com/office/drawing/2014/main" id="{DF4865CD-268A-480B-BC0D-8B99B78CCBF7}"/>
              </a:ext>
            </a:extLst>
          </p:cNvPr>
          <p:cNvSpPr/>
          <p:nvPr/>
        </p:nvSpPr>
        <p:spPr>
          <a:xfrm>
            <a:off x="5649040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자유형: 도형 40">
            <a:extLst>
              <a:ext uri="{FF2B5EF4-FFF2-40B4-BE49-F238E27FC236}">
                <a16:creationId xmlns:a16="http://schemas.microsoft.com/office/drawing/2014/main" id="{F982B747-DB6B-45E4-A936-55DB5FB15A16}"/>
              </a:ext>
            </a:extLst>
          </p:cNvPr>
          <p:cNvSpPr/>
          <p:nvPr/>
        </p:nvSpPr>
        <p:spPr>
          <a:xfrm>
            <a:off x="7509935" y="3903545"/>
            <a:ext cx="1435567" cy="593696"/>
          </a:xfrm>
          <a:custGeom>
            <a:avLst/>
            <a:gdLst>
              <a:gd name="connsiteX0" fmla="*/ 0 w 1435567"/>
              <a:gd name="connsiteY0" fmla="*/ 0 h 593696"/>
              <a:gd name="connsiteX1" fmla="*/ 1435567 w 1435567"/>
              <a:gd name="connsiteY1" fmla="*/ 0 h 593696"/>
              <a:gd name="connsiteX2" fmla="*/ 1434613 w 1435567"/>
              <a:gd name="connsiteY2" fmla="*/ 9463 h 593696"/>
              <a:gd name="connsiteX3" fmla="*/ 717783 w 1435567"/>
              <a:gd name="connsiteY3" fmla="*/ 593696 h 593696"/>
              <a:gd name="connsiteX4" fmla="*/ 954 w 1435567"/>
              <a:gd name="connsiteY4" fmla="*/ 9463 h 59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567" h="593696">
                <a:moveTo>
                  <a:pt x="0" y="0"/>
                </a:moveTo>
                <a:lnTo>
                  <a:pt x="1435567" y="0"/>
                </a:lnTo>
                <a:lnTo>
                  <a:pt x="1434613" y="9463"/>
                </a:lnTo>
                <a:cubicBezTo>
                  <a:pt x="1366385" y="342884"/>
                  <a:pt x="1071374" y="593696"/>
                  <a:pt x="717783" y="593696"/>
                </a:cubicBezTo>
                <a:cubicBezTo>
                  <a:pt x="364192" y="593696"/>
                  <a:pt x="69181" y="342884"/>
                  <a:pt x="954" y="94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4A0F4"/>
            </a:solidFill>
          </a:ln>
          <a:effectLst>
            <a:outerShdw blurRad="1524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182465" y="469647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Transfer learning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298328" y="2193230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Augmentation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6964520" y="2214109"/>
            <a:ext cx="236773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Ensemble Classification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330087" y="4696481"/>
            <a:ext cx="262695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78808D"/>
                </a:solidFill>
              </a:rPr>
              <a:t>Data Collection</a:t>
            </a:r>
            <a:endParaRPr lang="ko-KR" altLang="en-US" sz="900">
              <a:solidFill>
                <a:srgbClr val="78808D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067455"/>
            <a:ext cx="262695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모델 학습을 위한 이미지 크롤링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860634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1959246" y="5391344"/>
            <a:ext cx="28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웹을 통한 이미지 자동 수집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860634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3463234" y="2528755"/>
            <a:ext cx="298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성능 향상을 위한 이미지 증강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3364622" y="26696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067455"/>
            <a:ext cx="262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78808D"/>
                </a:solidFill>
              </a:rPr>
              <a:t>이미지 분류 </a:t>
            </a:r>
            <a:r>
              <a:rPr lang="en-US" altLang="ko-KR" sz="1200">
                <a:solidFill>
                  <a:srgbClr val="78808D"/>
                </a:solidFill>
              </a:rPr>
              <a:t>Pretrained Model </a:t>
            </a:r>
            <a:r>
              <a:rPr lang="ko-KR" altLang="en-US" sz="1200">
                <a:solidFill>
                  <a:srgbClr val="78808D"/>
                </a:solidFill>
              </a:rPr>
              <a:t>활용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5539625" y="5208397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5638237" y="5391344"/>
            <a:ext cx="286208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Fine Tuning</a:t>
            </a:r>
            <a:r>
              <a:rPr lang="ko-KR" altLang="en-US" sz="1200">
                <a:solidFill>
                  <a:srgbClr val="78808D"/>
                </a:solidFill>
              </a:rPr>
              <a:t>을 통한 모델 학습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5539625" y="5532286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E1585F8-99C6-4A46-B1E6-366B768306CA}"/>
              </a:ext>
            </a:extLst>
          </p:cNvPr>
          <p:cNvSpPr/>
          <p:nvPr/>
        </p:nvSpPr>
        <p:spPr>
          <a:xfrm>
            <a:off x="7063132" y="2506409"/>
            <a:ext cx="298635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78808D"/>
                </a:solidFill>
              </a:rPr>
              <a:t>Soft Vote</a:t>
            </a:r>
            <a:r>
              <a:rPr lang="ko-KR" altLang="en-US" sz="1200">
                <a:solidFill>
                  <a:srgbClr val="78808D"/>
                </a:solidFill>
              </a:rPr>
              <a:t>를 활용한 최종 모델 구현</a:t>
            </a:r>
            <a:endParaRPr lang="en-US" altLang="ko-KR" sz="1200">
              <a:solidFill>
                <a:srgbClr val="78808D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6964520" y="2662620"/>
            <a:ext cx="98612" cy="98612"/>
          </a:xfrm>
          <a:prstGeom prst="ellipse">
            <a:avLst/>
          </a:prstGeom>
          <a:solidFill>
            <a:srgbClr val="C7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cdn-icons-png.flaticon.com/512/809/8094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42" y="333210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.flaticon.com/png/512/1445/premium/1445371.png?token=exp=1657595116~hmac=e6e32790ea94f87b9f068b305035ec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4" y="3311673"/>
            <a:ext cx="394834" cy="3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.flaticon.com/png/512/2512/premium/2512940.png?token=exp=1657595176~hmac=debc06ebe774cf2bcc019321c1b94f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66" y="3304954"/>
            <a:ext cx="408810" cy="4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1794/17945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99" y="3265619"/>
            <a:ext cx="452438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summary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4C0F9-6390-F489-725F-291C39749A6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ea typeface="Tmon몬소리 Black" panose="02000A03000000000000" pitchFamily="2" charset="-127"/>
              </a:rPr>
              <a:t>Git &amp; GitHub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A3E64-6809-08A6-86D7-E974BE06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" y="1227909"/>
            <a:ext cx="6096000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14BCC00-3869-387B-F8B1-E4B43EE2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199623"/>
            <a:ext cx="51911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8B8418-6B23-8195-4E39-956B05E73687}"/>
              </a:ext>
            </a:extLst>
          </p:cNvPr>
          <p:cNvSpPr/>
          <p:nvPr/>
        </p:nvSpPr>
        <p:spPr>
          <a:xfrm>
            <a:off x="748831" y="5519480"/>
            <a:ext cx="60960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</a:t>
            </a:r>
            <a:r>
              <a:rPr lang="ko-KR" altLang="en-US" sz="1400" dirty="0">
                <a:solidFill>
                  <a:srgbClr val="44546A"/>
                </a:solidFill>
              </a:rPr>
              <a:t>은 코드 및 파일이 변경되는 것을 감시하며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ko-KR" altLang="en-US" sz="1400" dirty="0">
                <a:solidFill>
                  <a:srgbClr val="44546A"/>
                </a:solidFill>
              </a:rPr>
              <a:t>변경사항을 기록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F9E532-CF5F-C5E2-F613-07F1AD9161F7}"/>
              </a:ext>
            </a:extLst>
          </p:cNvPr>
          <p:cNvSpPr/>
          <p:nvPr/>
        </p:nvSpPr>
        <p:spPr>
          <a:xfrm>
            <a:off x="606102" y="568151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A67C46-96D4-4AD1-D15A-D36A7086337B}"/>
              </a:ext>
            </a:extLst>
          </p:cNvPr>
          <p:cNvSpPr/>
          <p:nvPr/>
        </p:nvSpPr>
        <p:spPr>
          <a:xfrm>
            <a:off x="606102" y="6097004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00F6D-8637-18CB-383F-5EEFEBD9E8D1}"/>
              </a:ext>
            </a:extLst>
          </p:cNvPr>
          <p:cNvSpPr/>
          <p:nvPr/>
        </p:nvSpPr>
        <p:spPr>
          <a:xfrm>
            <a:off x="748829" y="5969180"/>
            <a:ext cx="1048643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GitHub</a:t>
            </a:r>
            <a:r>
              <a:rPr lang="ko-KR" altLang="en-US" sz="1400" dirty="0">
                <a:solidFill>
                  <a:srgbClr val="44546A"/>
                </a:solidFill>
              </a:rPr>
              <a:t>를 통해 각자 컴퓨터의 </a:t>
            </a:r>
            <a:r>
              <a:rPr lang="en-US" altLang="ko-KR" sz="1400" dirty="0">
                <a:solidFill>
                  <a:srgbClr val="44546A"/>
                </a:solidFill>
              </a:rPr>
              <a:t>Git(</a:t>
            </a:r>
            <a:r>
              <a:rPr lang="ko-KR" altLang="en-US" sz="1400" dirty="0">
                <a:solidFill>
                  <a:srgbClr val="44546A"/>
                </a:solidFill>
              </a:rPr>
              <a:t>변경된 코드</a:t>
            </a:r>
            <a:r>
              <a:rPr lang="en-US" altLang="ko-KR" sz="1400" dirty="0">
                <a:solidFill>
                  <a:srgbClr val="44546A"/>
                </a:solidFill>
              </a:rPr>
              <a:t>,</a:t>
            </a:r>
            <a:r>
              <a:rPr lang="ko-KR" altLang="en-US" sz="1400" dirty="0">
                <a:solidFill>
                  <a:srgbClr val="44546A"/>
                </a:solidFill>
              </a:rPr>
              <a:t> 파일</a:t>
            </a:r>
            <a:r>
              <a:rPr lang="en-US" altLang="ko-KR" sz="1400" dirty="0">
                <a:solidFill>
                  <a:srgbClr val="44546A"/>
                </a:solidFill>
              </a:rPr>
              <a:t>)</a:t>
            </a:r>
            <a:r>
              <a:rPr lang="ko-KR" altLang="en-US" sz="1400" dirty="0">
                <a:solidFill>
                  <a:srgbClr val="44546A"/>
                </a:solidFill>
              </a:rPr>
              <a:t>을 업로드하여 관리  </a:t>
            </a:r>
            <a:r>
              <a:rPr lang="en-US" altLang="ko-KR" sz="1400" dirty="0">
                <a:solidFill>
                  <a:srgbClr val="44546A"/>
                </a:solidFill>
                <a:sym typeface="Wingdings" panose="05000000000000000000" pitchFamily="2" charset="2"/>
              </a:rPr>
              <a:t> GitHub</a:t>
            </a:r>
            <a:r>
              <a:rPr lang="ko-KR" altLang="en-US" sz="1400" dirty="0">
                <a:solidFill>
                  <a:srgbClr val="44546A"/>
                </a:solidFill>
                <a:sym typeface="Wingdings" panose="05000000000000000000" pitchFamily="2" charset="2"/>
              </a:rPr>
              <a:t>를 이용하여 팀프로젝트 수행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0" y="1662420"/>
            <a:ext cx="633519" cy="63351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29" y="2513540"/>
            <a:ext cx="653180" cy="63351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9580" r="19922" b="19651"/>
          <a:stretch/>
        </p:blipFill>
        <p:spPr>
          <a:xfrm>
            <a:off x="7571679" y="2519770"/>
            <a:ext cx="604524" cy="63351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14" y="1662420"/>
            <a:ext cx="621876" cy="6335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7599" y="1934400"/>
            <a:ext cx="3296477" cy="916931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853560" imgH="670680" progId="PBrush">
                  <p:embed/>
                </p:oleObj>
              </mc:Choice>
              <mc:Fallback>
                <p:oleObj name="Bitmap Image" r:id="rId9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853560" imgH="670680" progId="PBrush">
                  <p:embed/>
                </p:oleObj>
              </mc:Choice>
              <mc:Fallback>
                <p:oleObj name="Bitmap Image" r:id="rId11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44E48A65-034F-F5B8-3F0D-79DF4A736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6D0991DC-49E0-E433-B5F8-4F0375DDF6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22564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EfficientNetV2</a:t>
            </a:r>
            <a:r>
              <a:rPr lang="en-US" altLang="ko-KR" sz="1400" b="1">
                <a:solidFill>
                  <a:srgbClr val="44546A"/>
                </a:solidFill>
              </a:rPr>
              <a:t>(Acc : 88.9%)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8900000">
            <a:off x="5797762" y="1417379"/>
            <a:ext cx="596473" cy="596473"/>
          </a:xfrm>
          <a:prstGeom prst="rect">
            <a:avLst/>
          </a:prstGeom>
          <a:gradFill>
            <a:gsLst>
              <a:gs pos="0">
                <a:srgbClr val="54A0F4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70363" y="1715615"/>
            <a:ext cx="420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521303" y="1681416"/>
            <a:ext cx="410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44546A"/>
                </a:solidFill>
              </a:rPr>
              <a:t>Training Efficiency</a:t>
            </a:r>
            <a:r>
              <a:rPr lang="ko-KR" altLang="en-US" sz="1600">
                <a:solidFill>
                  <a:srgbClr val="44546A"/>
                </a:solidFill>
              </a:rPr>
              <a:t>를 극대화한 </a:t>
            </a:r>
            <a:r>
              <a:rPr lang="en-US" altLang="ko-KR" sz="1600">
                <a:solidFill>
                  <a:srgbClr val="44546A"/>
                </a:solidFill>
              </a:rPr>
              <a:t>CNN </a:t>
            </a:r>
            <a:r>
              <a:rPr lang="ko-KR" altLang="en-US" sz="1600">
                <a:solidFill>
                  <a:srgbClr val="44546A"/>
                </a:solidFill>
              </a:rPr>
              <a:t>모델 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1536"/>
          <a:stretch/>
        </p:blipFill>
        <p:spPr>
          <a:xfrm>
            <a:off x="1611568" y="3451544"/>
            <a:ext cx="3910459" cy="252942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674379" y="5962752"/>
            <a:ext cx="37848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 EfficientNetV2: Smaller Models and Faster Training(2021)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136430"/>
            <a:ext cx="37536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Training with very large image sizes is slow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 rot="18900000">
            <a:off x="1562835" y="2298469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4" y="2615413"/>
            <a:ext cx="405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convolutions are slow in early layers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562835" y="2777452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1705563" y="3052782"/>
            <a:ext cx="41845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Equally scaling up every stage is sub-optimal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 rot="18900000">
            <a:off x="1562835" y="3214821"/>
            <a:ext cx="118239" cy="118239"/>
          </a:xfrm>
          <a:prstGeom prst="ellipse">
            <a:avLst/>
          </a:prstGeom>
          <a:solidFill>
            <a:srgbClr val="54A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46218" y="1213363"/>
            <a:ext cx="3899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4546A"/>
                </a:solidFill>
              </a:rPr>
              <a:t>Xception</a:t>
            </a:r>
            <a:r>
              <a:rPr lang="en-US" altLang="ko-KR" sz="1400" b="1">
                <a:solidFill>
                  <a:srgbClr val="44546A"/>
                </a:solidFill>
              </a:rPr>
              <a:t>(Acc : 86.0%)</a:t>
            </a:r>
            <a:endParaRPr lang="ko-KR" altLang="en-US" sz="1100" dirty="0">
              <a:solidFill>
                <a:srgbClr val="44546A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494018" y="1715615"/>
            <a:ext cx="42038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385462" y="1681416"/>
            <a:ext cx="448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44546A"/>
                </a:solidFill>
              </a:rPr>
              <a:t>독립적인 </a:t>
            </a:r>
            <a:r>
              <a:rPr lang="en-US" altLang="ko-KR" sz="1600">
                <a:solidFill>
                  <a:srgbClr val="44546A"/>
                </a:solidFill>
              </a:rPr>
              <a:t>Spatial Correlation</a:t>
            </a:r>
            <a:r>
              <a:rPr lang="ko-KR" altLang="en-US" sz="1600">
                <a:solidFill>
                  <a:srgbClr val="44546A"/>
                </a:solidFill>
              </a:rPr>
              <a:t>을 통한 성능 향상</a:t>
            </a:r>
            <a:endParaRPr lang="en-US" altLang="ko-KR" sz="1600" dirty="0">
              <a:solidFill>
                <a:srgbClr val="44546A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670999" y="5962752"/>
            <a:ext cx="4421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/>
                </a:solidFill>
              </a:rPr>
              <a:t>[Xception: Deep Learning with Depthwise Separable Convolutions(2017) ]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136430"/>
            <a:ext cx="3753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Inception hypothesis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 rot="18900000">
            <a:off x="6610240" y="2298469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9" y="2615413"/>
            <a:ext cx="40539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Depthwise Separable Convoltuion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 rot="18900000">
            <a:off x="6610240" y="2777452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DDEECF-AAAD-4D15-8174-BC458B553328}"/>
              </a:ext>
            </a:extLst>
          </p:cNvPr>
          <p:cNvSpPr/>
          <p:nvPr/>
        </p:nvSpPr>
        <p:spPr>
          <a:xfrm>
            <a:off x="6752968" y="3052782"/>
            <a:ext cx="418459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44546A"/>
                </a:solidFill>
              </a:rPr>
              <a:t>Modified Depthwise Separable Convolution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 rot="18900000">
            <a:off x="6610240" y="3214821"/>
            <a:ext cx="118239" cy="1182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95998" y="2136430"/>
            <a:ext cx="0" cy="4149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8430" r="6324" b="3570"/>
          <a:stretch/>
        </p:blipFill>
        <p:spPr>
          <a:xfrm>
            <a:off x="6826053" y="3426426"/>
            <a:ext cx="4111512" cy="24430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Transfer learning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312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852</Words>
  <Application>Microsoft Office PowerPoint</Application>
  <PresentationFormat>와이드스크린</PresentationFormat>
  <Paragraphs>184</Paragraphs>
  <Slides>13</Slides>
  <Notes>2</Notes>
  <HiddenSlides>0</HiddenSlides>
  <MMClips>1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Tmon몬소리 Black</vt:lpstr>
      <vt:lpstr>나눔스퀘어</vt:lpstr>
      <vt:lpstr>나눔스퀘어 ExtraBold</vt:lpstr>
      <vt:lpstr>맑은 고딕</vt:lpstr>
      <vt:lpstr>함초롬돋움</vt:lpstr>
      <vt:lpstr>휴먼둥근헤드라인</vt:lpstr>
      <vt:lpstr>Arial</vt:lpstr>
      <vt:lpstr>7_Office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문 현우</cp:lastModifiedBy>
  <cp:revision>55</cp:revision>
  <dcterms:created xsi:type="dcterms:W3CDTF">2022-06-20T08:31:43Z</dcterms:created>
  <dcterms:modified xsi:type="dcterms:W3CDTF">2022-07-12T05:51:42Z</dcterms:modified>
</cp:coreProperties>
</file>